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7" r:id="rId3"/>
    <p:sldId id="296" r:id="rId4"/>
    <p:sldId id="297" r:id="rId5"/>
    <p:sldId id="299" r:id="rId6"/>
    <p:sldId id="301" r:id="rId7"/>
    <p:sldId id="302" r:id="rId8"/>
    <p:sldId id="30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3/21/2020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calculator/zs5wfg9uem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680207"/>
            <a:ext cx="8676222" cy="1905000"/>
          </a:xfrm>
        </p:spPr>
        <p:txBody>
          <a:bodyPr/>
          <a:lstStyle/>
          <a:p>
            <a:r>
              <a:rPr lang="en-US" dirty="0"/>
              <a:t>Circles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2762075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11F600B-4586-4D6B-867C-E798EB755F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27"/>
    </mc:Choice>
    <mc:Fallback>
      <p:transition spd="slow" advTm="39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8" y="161636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Circles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62784" y="2172324"/>
                <a:ext cx="8479616" cy="330484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Standard Form: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 </m:t>
                    </m:r>
                    <m:sSup>
                      <m:sSupPr>
                        <m:ctrlPr>
                          <a:rPr lang="en-US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US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2"/>
                <a:r>
                  <a:rPr lang="en-US" sz="2000" cap="none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 represents any point on the x axis that satisfies the equation</a:t>
                </a:r>
              </a:p>
              <a:p>
                <a:pPr lvl="2"/>
                <a:r>
                  <a:rPr lang="en-US" sz="2000" cap="none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 represents any point on the y axis that satisfies the equation</a:t>
                </a:r>
              </a:p>
              <a:p>
                <a:pPr lvl="2"/>
                <a:r>
                  <a:rPr lang="en-US" sz="2000" cap="none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 represents the radius of the circle</a:t>
                </a:r>
              </a:p>
              <a:p>
                <a:pPr lvl="2"/>
                <a:r>
                  <a:rPr lang="en-US" sz="2000" cap="none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Also, this equation represents a circle that has a center at the Origin</a:t>
                </a:r>
              </a:p>
              <a:p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62784" y="2172324"/>
                <a:ext cx="8479616" cy="3304840"/>
              </a:xfrm>
              <a:blipFill>
                <a:blip r:embed="rId4"/>
                <a:stretch>
                  <a:fillRect l="-1653" t="-14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FFDAA5B-D1A4-4F08-A77B-AA55D2A819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786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160"/>
    </mc:Choice>
    <mc:Fallback>
      <p:transition spd="slow" advTm="35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8" y="-152401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Circles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2099" y="1066799"/>
                <a:ext cx="4036556" cy="266931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Standard Form </a:t>
                </a:r>
                <a:r>
                  <a:rPr lang="en-US" sz="2400" cap="none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 Origin</a:t>
                </a:r>
                <a:r>
                  <a:rPr lang="en-US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 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b="0" dirty="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 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2400" cap="none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radius = 2</a:t>
                </a:r>
              </a:p>
              <a:p>
                <a:r>
                  <a:rPr lang="en-US" sz="2400" cap="none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Center = Origin</a:t>
                </a:r>
                <a:endParaRPr lang="en-US" sz="2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2099" y="1066799"/>
                <a:ext cx="4036556" cy="2669310"/>
              </a:xfrm>
              <a:blipFill>
                <a:blip r:embed="rId4"/>
                <a:stretch>
                  <a:fillRect l="-3474" t="-105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53022511-7398-4F32-AE50-66F1E00036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8068" y="185319"/>
            <a:ext cx="7489895" cy="6487362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B7E2C75-D175-4D74-9961-058CF99668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665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445"/>
    </mc:Choice>
    <mc:Fallback>
      <p:transition spd="slow" advTm="364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8" y="-152401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Circles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12">
                <a:extLst>
                  <a:ext uri="{FF2B5EF4-FFF2-40B4-BE49-F238E27FC236}">
                    <a16:creationId xmlns:a16="http://schemas.microsoft.com/office/drawing/2014/main" id="{BC4BE88C-DCA5-4DC9-BE13-A6D9C54DDD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2436" y="1524001"/>
                <a:ext cx="5283199" cy="3424382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lnSpcReduction="10000"/>
              </a:bodyPr>
              <a:lstStyle>
                <a:lvl1pPr marL="2857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20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8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2pPr>
                <a:lvl3pPr marL="12001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6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3pPr>
                <a:lvl4pPr marL="1543050" indent="-1714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4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4pPr>
                <a:lvl5pPr marL="2000250" indent="-1714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4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2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2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2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2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/>
                  <a:buNone/>
                </a:pPr>
                <a:r>
                  <a:rPr lang="en-US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Standard Form </a:t>
                </a:r>
                <a:r>
                  <a:rPr lang="en-US" sz="2400" cap="none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not at Origin</a:t>
                </a:r>
                <a:r>
                  <a:rPr lang="en-US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  <a:p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+(</m:t>
                    </m:r>
                    <m:sSup>
                      <m:sSup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dirty="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−2)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+(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−2)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2400" cap="none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 = 2</a:t>
                </a:r>
              </a:p>
              <a:p>
                <a:r>
                  <a:rPr lang="en-US" sz="2400" cap="none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 = 2</a:t>
                </a:r>
              </a:p>
              <a:p>
                <a:r>
                  <a:rPr lang="en-US" sz="2400" cap="none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radius = 2</a:t>
                </a:r>
              </a:p>
              <a:p>
                <a:r>
                  <a:rPr lang="en-US" sz="2400" cap="none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Center = (h, k)</a:t>
                </a:r>
                <a:endParaRPr lang="en-US" sz="2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Content Placeholder 12">
                <a:extLst>
                  <a:ext uri="{FF2B5EF4-FFF2-40B4-BE49-F238E27FC236}">
                    <a16:creationId xmlns:a16="http://schemas.microsoft.com/office/drawing/2014/main" id="{BC4BE88C-DCA5-4DC9-BE13-A6D9C54DDD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436" y="1524001"/>
                <a:ext cx="5283199" cy="3424382"/>
              </a:xfrm>
              <a:prstGeom prst="rect">
                <a:avLst/>
              </a:prstGeom>
              <a:blipFill>
                <a:blip r:embed="rId4"/>
                <a:stretch>
                  <a:fillRect l="-2653" t="-3025" b="-42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6594A172-664C-4EDF-88C6-19ADE7D284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1352" y="1123228"/>
            <a:ext cx="7015593" cy="4611543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2D20BB0-7F1E-4052-9CA2-C890A8DD6F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15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059"/>
    </mc:Choice>
    <mc:Fallback>
      <p:transition spd="slow" advTm="570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8" y="-152401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Circles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12">
                <a:extLst>
                  <a:ext uri="{FF2B5EF4-FFF2-40B4-BE49-F238E27FC236}">
                    <a16:creationId xmlns:a16="http://schemas.microsoft.com/office/drawing/2014/main" id="{BC4BE88C-DCA5-4DC9-BE13-A6D9C54DDD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2436" y="748144"/>
                <a:ext cx="7015593" cy="4830619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marL="2857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20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8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2pPr>
                <a:lvl3pPr marL="12001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6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3pPr>
                <a:lvl4pPr marL="1543050" indent="-1714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4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4pPr>
                <a:lvl5pPr marL="2000250" indent="-1714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4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2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2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2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2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/>
                  <a:buNone/>
                </a:pPr>
                <a:r>
                  <a:rPr lang="en-US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Example 1: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 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25</m:t>
                    </m:r>
                  </m:oMath>
                </a14:m>
                <a:endParaRPr lang="en-US" sz="2400" dirty="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=25</m:t>
                    </m:r>
                  </m:oMath>
                </a14:m>
                <a:endParaRPr lang="en-US" sz="2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 </m:t>
                    </m:r>
                    <m:rad>
                      <m:radPr>
                        <m:degHide m:val="on"/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25</m:t>
                        </m:r>
                      </m:e>
                    </m:rad>
                  </m:oMath>
                </a14:m>
                <a:endParaRPr lang="en-US" sz="2400" b="0" dirty="0">
                  <a:solidFill>
                    <a:schemeClr val="tx1"/>
                  </a:solidFill>
                  <a:latin typeface="Times New Roman" panose="020206030504050203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𝑟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</m:t>
                    </m:r>
                  </m:oMath>
                </a14:m>
                <a:endParaRPr lang="en-US" sz="2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2400" cap="none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Technically, h &amp; k = 0</a:t>
                </a:r>
              </a:p>
              <a:p>
                <a:r>
                  <a:rPr lang="en-US" sz="2400" cap="none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Center = (0, 0)</a:t>
                </a:r>
                <a:endParaRPr lang="en-US" sz="2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Content Placeholder 12">
                <a:extLst>
                  <a:ext uri="{FF2B5EF4-FFF2-40B4-BE49-F238E27FC236}">
                    <a16:creationId xmlns:a16="http://schemas.microsoft.com/office/drawing/2014/main" id="{BC4BE88C-DCA5-4DC9-BE13-A6D9C54DDD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436" y="748144"/>
                <a:ext cx="7015593" cy="4830619"/>
              </a:xfrm>
              <a:prstGeom prst="rect">
                <a:avLst/>
              </a:prstGeom>
              <a:blipFill>
                <a:blip r:embed="rId4"/>
                <a:stretch>
                  <a:fillRect l="-19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DA34705D-11FC-4760-990F-4A9545B7AC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0232" y="908628"/>
            <a:ext cx="7223141" cy="5464463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FD6ED82-5FA2-4900-9AC1-BA925B451E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429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604"/>
    </mc:Choice>
    <mc:Fallback>
      <p:transition spd="slow" advTm="326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8" y="-152401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Circles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12">
                <a:extLst>
                  <a:ext uri="{FF2B5EF4-FFF2-40B4-BE49-F238E27FC236}">
                    <a16:creationId xmlns:a16="http://schemas.microsoft.com/office/drawing/2014/main" id="{BC4BE88C-DCA5-4DC9-BE13-A6D9C54DDD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6327" y="402141"/>
                <a:ext cx="7675419" cy="5394038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fontScale="92500"/>
              </a:bodyPr>
              <a:lstStyle>
                <a:lvl1pPr marL="2857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20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8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2pPr>
                <a:lvl3pPr marL="12001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6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3pPr>
                <a:lvl4pPr marL="1543050" indent="-1714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4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4pPr>
                <a:lvl5pPr marL="2000250" indent="-1714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4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2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2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2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2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/>
                  <a:buNone/>
                </a:pPr>
                <a:r>
                  <a:rPr lang="en-US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Example 2:</a:t>
                </a: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400" cap="none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Center</m:t>
                    </m:r>
                    <m:r>
                      <m:rPr>
                        <m:nor/>
                      </m:rPr>
                      <a:rPr lang="en-US" sz="2400" cap="none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= (3, −2)</m:t>
                    </m:r>
                  </m:oMath>
                </a14:m>
                <a:endParaRPr lang="en-US" sz="2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2400" b="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Cambria Math" panose="02040503050406030204" pitchFamily="18" charset="0"/>
                  </a:rPr>
                  <a:t>P</a:t>
                </a:r>
                <a:r>
                  <a:rPr lang="en-US" sz="2400" b="0" cap="none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Cambria Math" panose="02040503050406030204" pitchFamily="18" charset="0"/>
                  </a:rPr>
                  <a:t>oints = (-1, 1)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+(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dirty="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+(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−2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dirty="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+(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dirty="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16</m:t>
                    </m:r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9</m:t>
                    </m:r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dirty="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=25</m:t>
                    </m:r>
                  </m:oMath>
                </a14:m>
                <a:endParaRPr lang="en-US" sz="2400" dirty="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endParaRPr lang="en-US" sz="2400" dirty="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  <a:p>
                <a:r>
                  <a:rPr lang="en-US" sz="240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F</a:t>
                </a:r>
                <a:r>
                  <a:rPr lang="en-US" sz="2400" cap="none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inal Equation: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−3)</m:t>
                        </m:r>
                      </m:e>
                      <m:sup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+(</m:t>
                    </m:r>
                    <m:sSup>
                      <m:sSupPr>
                        <m:ctrlP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+2</m:t>
                        </m:r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0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25</m:t>
                    </m:r>
                  </m:oMath>
                </a14:m>
                <a:endParaRPr lang="en-US" sz="2400" b="0" dirty="0">
                  <a:solidFill>
                    <a:schemeClr val="tx1"/>
                  </a:solidFill>
                  <a:latin typeface="Times New Roman" panose="020206030504050203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Content Placeholder 12">
                <a:extLst>
                  <a:ext uri="{FF2B5EF4-FFF2-40B4-BE49-F238E27FC236}">
                    <a16:creationId xmlns:a16="http://schemas.microsoft.com/office/drawing/2014/main" id="{BC4BE88C-DCA5-4DC9-BE13-A6D9C54DDD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6327" y="402141"/>
                <a:ext cx="7675419" cy="5394038"/>
              </a:xfrm>
              <a:prstGeom prst="rect">
                <a:avLst/>
              </a:prstGeom>
              <a:blipFill>
                <a:blip r:embed="rId4"/>
                <a:stretch>
                  <a:fillRect l="-15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51497900-F3CF-4BA3-85DA-C716D9A813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1661" y="849384"/>
            <a:ext cx="7199420" cy="4946795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FC9E47E-42C5-4FA4-99D3-CE4C480A4D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791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103"/>
    </mc:Choice>
    <mc:Fallback>
      <p:transition spd="slow" advTm="821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8" y="-152401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Circles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12">
                <a:extLst>
                  <a:ext uri="{FF2B5EF4-FFF2-40B4-BE49-F238E27FC236}">
                    <a16:creationId xmlns:a16="http://schemas.microsoft.com/office/drawing/2014/main" id="{BC4BE88C-DCA5-4DC9-BE13-A6D9C54DDD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6327" y="731981"/>
                <a:ext cx="7675419" cy="5394038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 fontScale="85000" lnSpcReduction="20000"/>
              </a:bodyPr>
              <a:lstStyle>
                <a:lvl1pPr marL="2857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20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8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2pPr>
                <a:lvl3pPr marL="1200150" indent="-2857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6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3pPr>
                <a:lvl4pPr marL="1543050" indent="-1714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4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4pPr>
                <a:lvl5pPr marL="2000250" indent="-17145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4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2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2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2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tx1"/>
                  </a:buClr>
                  <a:buSzPct val="100000"/>
                  <a:buFont typeface="Arial"/>
                  <a:buChar char="•"/>
                  <a:defRPr sz="1200" kern="1200" cap="small">
                    <a:gradFill flip="none" rotWithShape="1">
                      <a:gsLst>
                        <a:gs pos="0">
                          <a:schemeClr val="tx1"/>
                        </a:gs>
                        <a:gs pos="100000">
                          <a:schemeClr val="tx1">
                            <a:lumMod val="75000"/>
                          </a:schemeClr>
                        </a:gs>
                      </a:gsLst>
                      <a:lin ang="5580000" scaled="0"/>
                      <a:tileRect/>
                    </a:gradFill>
                    <a:effectLst>
                      <a:glow rad="38100">
                        <a:schemeClr val="bg1">
                          <a:lumMod val="50000"/>
                          <a:lumOff val="50000"/>
                          <a:alpha val="20000"/>
                        </a:schemeClr>
                      </a:glow>
                      <a:outerShdw blurRad="44450" dist="12700" dir="13860000" algn="tl" rotWithShape="0">
                        <a:srgbClr val="000000">
                          <a:alpha val="20000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/>
                  <a:buNone/>
                </a:pPr>
                <a:r>
                  <a:rPr lang="en-US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Example 3:</a:t>
                </a:r>
              </a:p>
              <a:p>
                <a:pPr marL="0" indent="0">
                  <a:buNone/>
                </a:pPr>
                <a:r>
                  <a:rPr lang="en-US" sz="24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Given: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4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sSup>
                      <m:sSupPr>
                        <m:ctrlPr>
                          <a:rPr lang="en-US" sz="24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sz="24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−4</m:t>
                    </m:r>
                    <m:r>
                      <a:rPr lang="en-US" sz="24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m:rPr>
                        <m:nor/>
                      </m:rPr>
                      <a:rPr lang="en-US" sz="2400" b="0" i="0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+ 2</m:t>
                    </m:r>
                    <m:r>
                      <m:rPr>
                        <m:nor/>
                      </m:rPr>
                      <a:rPr lang="en-US" sz="2400" b="0" i="0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y</m:t>
                    </m:r>
                    <m:r>
                      <m:rPr>
                        <m:nor/>
                      </m:rPr>
                      <a:rPr lang="en-US" sz="2400" b="0" i="0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−11 =0</m:t>
                    </m:r>
                  </m:oMath>
                </a14:m>
                <a:endParaRPr lang="en-US" sz="2400" b="0" dirty="0">
                  <a:solidFill>
                    <a:schemeClr val="tx1"/>
                  </a:solidFill>
                  <a:latin typeface="Times New Roman" panose="020206030504050203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sz="2400" cap="none" dirty="0">
                    <a:solidFill>
                      <a:schemeClr val="tx1"/>
                    </a:solidFill>
                  </a:rPr>
                  <a:t>Standard Form</a:t>
                </a:r>
                <a:r>
                  <a:rPr lang="en-US" sz="2400" dirty="0">
                    <a:solidFill>
                      <a:schemeClr val="tx1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+(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i="1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sz="2400" b="0" i="0" cap="none" dirty="0">
                    <a:solidFill>
                      <a:schemeClr val="tx1"/>
                    </a:solidFill>
                    <a:latin typeface="+mj-lt"/>
                    <a:cs typeface="Times New Roman" panose="02020603050405020304" pitchFamily="18" charset="0"/>
                  </a:rPr>
                  <a:t>Solution: 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−4</m:t>
                    </m:r>
                    <m:r>
                      <a:rPr lang="en-US" sz="24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sSup>
                      <m:sSupPr>
                        <m:ctrlP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m:rPr>
                        <m:nor/>
                      </m:rPr>
                      <a:rPr lang="en-US" sz="2400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+ 2</m:t>
                    </m:r>
                    <m:r>
                      <m:rPr>
                        <m:nor/>
                      </m:rPr>
                      <a:rPr lang="en-US" sz="2400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y</m:t>
                    </m:r>
                    <m:r>
                      <m:rPr>
                        <m:nor/>
                      </m:rPr>
                      <a:rPr lang="en-US" sz="2400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−11 = 0</m:t>
                    </m:r>
                  </m:oMath>
                </a14:m>
                <a:endParaRPr lang="en-US" sz="2400" dirty="0">
                  <a:solidFill>
                    <a:schemeClr val="tx1"/>
                  </a:solidFill>
                  <a:latin typeface="Times New Roman" panose="020206030504050203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−4</m:t>
                    </m:r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sSup>
                      <m:sSupPr>
                        <m:ctrlP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m:rPr>
                        <m:nor/>
                      </m:rPr>
                      <a:rPr lang="en-US" sz="2400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+ 2</m:t>
                    </m:r>
                    <m:r>
                      <m:rPr>
                        <m:nor/>
                      </m:rPr>
                      <a:rPr lang="en-US" sz="2400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y</m:t>
                    </m:r>
                    <m:r>
                      <m:rPr>
                        <m:nor/>
                      </m:rPr>
                      <a:rPr lang="en-US" sz="2400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 11</m:t>
                    </m:r>
                  </m:oMath>
                </a14:m>
                <a:endParaRPr lang="en-US" sz="2400" dirty="0">
                  <a:solidFill>
                    <a:schemeClr val="tx1"/>
                  </a:solidFill>
                  <a:latin typeface="Times New Roman" panose="020206030504050203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−4</m:t>
                    </m:r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400" b="0" i="1" cap="none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+4</m:t>
                    </m:r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sSup>
                      <m:sSupPr>
                        <m:ctrlP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m:rPr>
                        <m:nor/>
                      </m:rPr>
                      <a:rPr lang="en-US" sz="2400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+ 2</m:t>
                    </m:r>
                    <m:r>
                      <m:rPr>
                        <m:nor/>
                      </m:rPr>
                      <a:rPr lang="en-US" sz="2400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y</m:t>
                    </m:r>
                    <m:r>
                      <m:rPr>
                        <m:nor/>
                      </m:rPr>
                      <a:rPr lang="en-US" sz="2400" b="0" i="0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400" b="0" i="0" cap="none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+ 1</m:t>
                    </m:r>
                    <m:r>
                      <m:rPr>
                        <m:nor/>
                      </m:rPr>
                      <a:rPr lang="en-US" sz="2400" cap="none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400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en-US" sz="2400" b="0" i="0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400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11</m:t>
                    </m:r>
                  </m:oMath>
                </a14:m>
                <a:endParaRPr lang="en-US" sz="2400" dirty="0">
                  <a:solidFill>
                    <a:schemeClr val="tx1"/>
                  </a:solidFill>
                  <a:latin typeface="Times New Roman" panose="020206030504050203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−4</m:t>
                    </m:r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400" i="1" cap="none" dirty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+4</m:t>
                    </m:r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sSup>
                      <m:sSupPr>
                        <m:ctrlP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m:rPr>
                        <m:nor/>
                      </m:rPr>
                      <a:rPr lang="en-US" sz="2400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+ 2</m:t>
                    </m:r>
                    <m:r>
                      <m:rPr>
                        <m:nor/>
                      </m:rPr>
                      <a:rPr lang="en-US" sz="2400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y</m:t>
                    </m:r>
                    <m:r>
                      <m:rPr>
                        <m:nor/>
                      </m:rPr>
                      <a:rPr lang="en-US" sz="2400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+ 1 = 11</m:t>
                    </m:r>
                  </m:oMath>
                </a14:m>
                <a:r>
                  <a:rPr lang="en-US" sz="2400" cap="none" dirty="0">
                    <a:solidFill>
                      <a:srgbClr val="00B050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cap="none" dirty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+4</m:t>
                    </m:r>
                  </m:oMath>
                </a14:m>
                <a:r>
                  <a:rPr lang="en-US" sz="2400" cap="none" dirty="0">
                    <a:solidFill>
                      <a:srgbClr val="00B050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400" cap="none" dirty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+ 1 </m:t>
                    </m:r>
                  </m:oMath>
                </a14:m>
                <a:endParaRPr lang="en-US" sz="2400" dirty="0">
                  <a:solidFill>
                    <a:schemeClr val="tx1"/>
                  </a:solidFill>
                  <a:latin typeface="Times New Roman" panose="02020603050405020304" pitchFamily="18" charset="0"/>
                  <a:ea typeface="Cambria Math" panose="02040503050406030204" pitchFamily="18" charset="0"/>
                </a:endParaRPr>
              </a:p>
              <a:p>
                <a:r>
                  <a:rPr lang="en-US" sz="2400" b="0" i="0" cap="none" dirty="0">
                    <a:solidFill>
                      <a:schemeClr val="tx1"/>
                    </a:solidFill>
                    <a:latin typeface="+mj-lt"/>
                  </a:rPr>
                  <a:t>Final equation = 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−2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+(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16</m:t>
                    </m:r>
                  </m:oMath>
                </a14:m>
                <a:endParaRPr lang="en-US" sz="2400" dirty="0">
                  <a:solidFill>
                    <a:schemeClr val="tx1"/>
                  </a:solidFill>
                  <a:latin typeface="Times New Roman" panose="020206030504050203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=2 &amp; 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=−1</m:t>
                    </m:r>
                  </m:oMath>
                </a14:m>
                <a:r>
                  <a:rPr lang="en-US" sz="2400" b="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Cambria Math" panose="02040503050406030204" pitchFamily="18" charset="0"/>
                  </a:rPr>
                  <a:t> </a:t>
                </a:r>
              </a:p>
              <a:p>
                <a:r>
                  <a:rPr lang="en-US" sz="2400" cap="none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Cambria Math" panose="02040503050406030204" pitchFamily="18" charset="0"/>
                  </a:rPr>
                  <a:t>Center = (2, 1)</a:t>
                </a:r>
                <a:endParaRPr lang="en-US" sz="2400" b="0" cap="none" dirty="0">
                  <a:solidFill>
                    <a:schemeClr val="tx1"/>
                  </a:solidFill>
                  <a:latin typeface="Times New Roman" panose="020206030504050203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=16</m:t>
                    </m:r>
                  </m:oMath>
                </a14:m>
                <a:endParaRPr lang="en-US" sz="2400" b="0" dirty="0">
                  <a:solidFill>
                    <a:schemeClr val="tx1"/>
                  </a:solidFill>
                  <a:latin typeface="Times New Roman" panose="020206030504050203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=4</m:t>
                    </m:r>
                  </m:oMath>
                </a14:m>
                <a:endParaRPr lang="en-US" sz="2400" b="0" dirty="0">
                  <a:solidFill>
                    <a:schemeClr val="tx1"/>
                  </a:solidFill>
                  <a:latin typeface="Times New Roman" panose="020206030504050203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6" name="Content Placeholder 12">
                <a:extLst>
                  <a:ext uri="{FF2B5EF4-FFF2-40B4-BE49-F238E27FC236}">
                    <a16:creationId xmlns:a16="http://schemas.microsoft.com/office/drawing/2014/main" id="{BC4BE88C-DCA5-4DC9-BE13-A6D9C54DDD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6327" y="731981"/>
                <a:ext cx="7675419" cy="5394038"/>
              </a:xfrm>
              <a:prstGeom prst="rect">
                <a:avLst/>
              </a:prstGeom>
              <a:blipFill>
                <a:blip r:embed="rId4"/>
                <a:stretch>
                  <a:fillRect l="-1430" t="-904" b="-6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3A76EFE8-6F60-4A07-80D6-84D352F0EC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1520" y="1408022"/>
            <a:ext cx="5831522" cy="4041955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1DE5796-7A9F-4911-81F2-4004A29FCC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238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462"/>
    </mc:Choice>
    <mc:Fallback>
      <p:transition spd="slow" advTm="1944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8" y="-152401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Circles</a:t>
            </a:r>
          </a:p>
        </p:txBody>
      </p:sp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BC4BE88C-DCA5-4DC9-BE13-A6D9C54DDDEA}"/>
              </a:ext>
            </a:extLst>
          </p:cNvPr>
          <p:cNvSpPr txBox="1">
            <a:spLocks/>
          </p:cNvSpPr>
          <p:nvPr/>
        </p:nvSpPr>
        <p:spPr>
          <a:xfrm>
            <a:off x="286327" y="731981"/>
            <a:ext cx="7675419" cy="53940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pPr marL="0" indent="0">
              <a:buNone/>
            </a:pPr>
            <a:r>
              <a:rPr lang="en-US" sz="2400" dirty="0">
                <a:effectLst/>
              </a:rPr>
              <a:t>Ewen, D., Gary, J. S., &amp; </a:t>
            </a:r>
            <a:r>
              <a:rPr lang="en-US" sz="2400" dirty="0" err="1">
                <a:effectLst/>
              </a:rPr>
              <a:t>Trefzger</a:t>
            </a:r>
            <a:r>
              <a:rPr lang="en-US" sz="2400" dirty="0">
                <a:effectLst/>
              </a:rPr>
              <a:t>, J. E. (2005). </a:t>
            </a:r>
            <a:r>
              <a:rPr lang="en-US" sz="2400" i="1" dirty="0">
                <a:effectLst/>
              </a:rPr>
              <a:t>Technical calculus</a:t>
            </a:r>
            <a:r>
              <a:rPr lang="en-US" sz="2400" dirty="0">
                <a:effectLst/>
              </a:rPr>
              <a:t>. Upper Saddle River, NJ: Pearson/Prentice Hall.</a:t>
            </a:r>
          </a:p>
          <a:p>
            <a:pPr marL="0" indent="0">
              <a:buNone/>
            </a:pP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dirty="0">
                <a:hlinkClick r:id="rId2"/>
              </a:rPr>
              <a:t>https://www.desmos.com/calculator/zs5wfg9uem</a:t>
            </a:r>
            <a:endParaRPr lang="en-US" sz="2400" b="0" dirty="0">
              <a:solidFill>
                <a:schemeClr val="tx1"/>
              </a:solidFill>
              <a:latin typeface="Times New Roman" panose="020206030504050203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2909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336"/>
    </mc:Choice>
    <mc:Fallback xmlns="">
      <p:transition spd="slow" advTm="19336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27034</TotalTime>
  <Words>367</Words>
  <Application>Microsoft Office PowerPoint</Application>
  <PresentationFormat>Widescreen</PresentationFormat>
  <Paragraphs>63</Paragraphs>
  <Slides>8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Cambria Math</vt:lpstr>
      <vt:lpstr>Century Gothic</vt:lpstr>
      <vt:lpstr>Times New Roman</vt:lpstr>
      <vt:lpstr>Mesh</vt:lpstr>
      <vt:lpstr>Circles</vt:lpstr>
      <vt:lpstr>Circles</vt:lpstr>
      <vt:lpstr>Circles</vt:lpstr>
      <vt:lpstr>Circles</vt:lpstr>
      <vt:lpstr>Circles</vt:lpstr>
      <vt:lpstr>Circles</vt:lpstr>
      <vt:lpstr>Circles</vt:lpstr>
      <vt:lpstr>Circles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133</cp:revision>
  <dcterms:created xsi:type="dcterms:W3CDTF">2019-08-29T21:54:18Z</dcterms:created>
  <dcterms:modified xsi:type="dcterms:W3CDTF">2020-03-30T16:37:50Z</dcterms:modified>
</cp:coreProperties>
</file>

<file path=docProps/thumbnail.jpeg>
</file>